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96" r:id="rId4"/>
    <p:sldId id="295" r:id="rId5"/>
    <p:sldId id="294" r:id="rId6"/>
    <p:sldId id="293" r:id="rId7"/>
    <p:sldId id="292" r:id="rId8"/>
    <p:sldId id="291" r:id="rId9"/>
    <p:sldId id="290" r:id="rId10"/>
    <p:sldId id="289" r:id="rId11"/>
    <p:sldId id="288" r:id="rId12"/>
    <p:sldId id="297" r:id="rId13"/>
    <p:sldId id="299" r:id="rId14"/>
    <p:sldId id="300" r:id="rId15"/>
    <p:sldId id="298" r:id="rId16"/>
    <p:sldId id="301" r:id="rId17"/>
    <p:sldId id="302" r:id="rId18"/>
    <p:sldId id="303" r:id="rId19"/>
    <p:sldId id="312" r:id="rId20"/>
    <p:sldId id="304" r:id="rId21"/>
    <p:sldId id="305" r:id="rId22"/>
    <p:sldId id="306" r:id="rId23"/>
    <p:sldId id="307" r:id="rId24"/>
    <p:sldId id="310" r:id="rId25"/>
    <p:sldId id="311" r:id="rId26"/>
    <p:sldId id="309" r:id="rId27"/>
    <p:sldId id="313" r:id="rId28"/>
    <p:sldId id="30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6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2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2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47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28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7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60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0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8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73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50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239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68E6B-10C4-4D1C-8A3B-06B008B23CF7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3474B-47C3-41F7-8799-9643D78A7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ulfcoastmeadfest.com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MEAD Making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Good mead comes from good honey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581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Fermenting mead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</a:t>
            </a:r>
            <a:r>
              <a:rPr lang="en-US" dirty="0" smtClean="0"/>
              <a:t>ead </a:t>
            </a:r>
            <a:r>
              <a:rPr lang="en-US" dirty="0"/>
              <a:t>fermentations </a:t>
            </a:r>
            <a:r>
              <a:rPr lang="en-US" dirty="0" smtClean="0"/>
              <a:t>are </a:t>
            </a:r>
            <a:r>
              <a:rPr lang="en-US" dirty="0"/>
              <a:t>notoriously </a:t>
            </a:r>
            <a:r>
              <a:rPr lang="en-US" dirty="0" smtClean="0"/>
              <a:t>for taking a long </a:t>
            </a:r>
            <a:r>
              <a:rPr lang="en-US" dirty="0"/>
              <a:t>time </a:t>
            </a:r>
            <a:r>
              <a:rPr lang="en-US" dirty="0" smtClean="0"/>
              <a:t>to </a:t>
            </a:r>
            <a:r>
              <a:rPr lang="en-US" dirty="0"/>
              <a:t>reach </a:t>
            </a:r>
            <a:r>
              <a:rPr lang="en-US" dirty="0" smtClean="0"/>
              <a:t>completion</a:t>
            </a:r>
          </a:p>
          <a:p>
            <a:r>
              <a:rPr lang="en-US" dirty="0"/>
              <a:t>proper selection of yeast strains, agitation during fermentation, yeast nutrition and control of </a:t>
            </a:r>
            <a:r>
              <a:rPr lang="en-US" dirty="0" smtClean="0"/>
              <a:t>pH </a:t>
            </a:r>
            <a:r>
              <a:rPr lang="en-US" dirty="0"/>
              <a:t>can dramatically increase the fermentation </a:t>
            </a:r>
            <a:r>
              <a:rPr lang="en-US" dirty="0" smtClean="0"/>
              <a:t>rate</a:t>
            </a:r>
          </a:p>
          <a:p>
            <a:r>
              <a:rPr lang="en-US" dirty="0"/>
              <a:t>single most significant factor effecting the rate of mead fermentation is yeast </a:t>
            </a:r>
            <a:r>
              <a:rPr lang="en-US" dirty="0" smtClean="0"/>
              <a:t>health</a:t>
            </a:r>
          </a:p>
          <a:p>
            <a:r>
              <a:rPr lang="en-US" dirty="0" smtClean="0"/>
              <a:t>Yeast hydration is important to starting healthy cells</a:t>
            </a:r>
          </a:p>
          <a:p>
            <a:r>
              <a:rPr lang="en-US" dirty="0" smtClean="0"/>
              <a:t>ensured </a:t>
            </a:r>
            <a:r>
              <a:rPr lang="en-US" dirty="0"/>
              <a:t>by providing adequate nutrients in the form of yeast energizer and yeast nutrients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472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tremendous part of the character of mead is derived from the </a:t>
            </a:r>
            <a:r>
              <a:rPr lang="en-US" dirty="0" smtClean="0"/>
              <a:t>honey</a:t>
            </a:r>
          </a:p>
          <a:p>
            <a:r>
              <a:rPr lang="en-US" dirty="0"/>
              <a:t>Honey contains, in addition to a rather complex mixture of sugars, enzymes, proteins, organic compounds and trace </a:t>
            </a:r>
            <a:r>
              <a:rPr lang="en-US" dirty="0" smtClean="0"/>
              <a:t>minerals</a:t>
            </a:r>
          </a:p>
          <a:p>
            <a:r>
              <a:rPr lang="en-US" dirty="0"/>
              <a:t>these interesting </a:t>
            </a:r>
            <a:r>
              <a:rPr lang="en-US" dirty="0" smtClean="0"/>
              <a:t>compounds give </a:t>
            </a:r>
            <a:r>
              <a:rPr lang="en-US" dirty="0"/>
              <a:t>honey its distinctive flavor and characteristic </a:t>
            </a:r>
            <a:r>
              <a:rPr lang="en-US" dirty="0" smtClean="0"/>
              <a:t>aromas</a:t>
            </a:r>
          </a:p>
          <a:p>
            <a:r>
              <a:rPr lang="en-US" dirty="0"/>
              <a:t>Many of these are carried over into a mead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357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/>
              <a:t>A large number of yeasts are now available to the small scale mead maker </a:t>
            </a:r>
            <a:endParaRPr lang="en-US" dirty="0" smtClean="0"/>
          </a:p>
          <a:p>
            <a:r>
              <a:rPr lang="en-US" dirty="0"/>
              <a:t>Most wine yeast strains will perform </a:t>
            </a:r>
            <a:r>
              <a:rPr lang="en-US" dirty="0" smtClean="0"/>
              <a:t>nicely</a:t>
            </a:r>
          </a:p>
          <a:p>
            <a:r>
              <a:rPr lang="en-US" dirty="0"/>
              <a:t>There are several commercial sources for high quality mead </a:t>
            </a:r>
            <a:r>
              <a:rPr lang="en-US" dirty="0" smtClean="0"/>
              <a:t>yeasts</a:t>
            </a:r>
          </a:p>
          <a:p>
            <a:r>
              <a:rPr lang="en-US" dirty="0" smtClean="0"/>
              <a:t>Each yeast strain will add it’s own character to the mead</a:t>
            </a:r>
          </a:p>
          <a:p>
            <a:r>
              <a:rPr lang="en-US" dirty="0" smtClean="0"/>
              <a:t>Yeasts will limit the potential alcohol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546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Yeast for </a:t>
            </a:r>
            <a:r>
              <a:rPr lang="en-US" b="1" i="1" dirty="0" smtClean="0"/>
              <a:t>Mead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Three </a:t>
            </a:r>
            <a:r>
              <a:rPr lang="en-US" dirty="0"/>
              <a:t>important types of yeasts </a:t>
            </a:r>
            <a:r>
              <a:rPr lang="en-US" sz="2200" dirty="0"/>
              <a:t>(from the point of view of their utilization, not from the point of view of biologists' nomenclature): </a:t>
            </a:r>
            <a:r>
              <a:rPr lang="en-US" dirty="0"/>
              <a:t>baker's yeast, beer yeast and wine yeast.</a:t>
            </a:r>
          </a:p>
          <a:p>
            <a:r>
              <a:rPr lang="en-US" dirty="0"/>
              <a:t>Some people (a minority) use beer yeast to make mead. They are of two kinds: ale (saccharomyces cerevisiae) and lager (saccharomyces </a:t>
            </a:r>
            <a:r>
              <a:rPr lang="en-US" dirty="0" err="1"/>
              <a:t>uvarum</a:t>
            </a:r>
            <a:r>
              <a:rPr lang="en-US" dirty="0"/>
              <a:t>). </a:t>
            </a:r>
          </a:p>
          <a:p>
            <a:r>
              <a:rPr lang="en-US" dirty="0"/>
              <a:t>Most wine yeasts are also saccharomyces cerevisiae </a:t>
            </a:r>
            <a:endParaRPr lang="en-US" dirty="0" smtClean="0"/>
          </a:p>
          <a:p>
            <a:r>
              <a:rPr lang="en-US" dirty="0" smtClean="0"/>
              <a:t>Champagne </a:t>
            </a:r>
            <a:r>
              <a:rPr lang="en-US" dirty="0"/>
              <a:t>yeasts are saccharomyces </a:t>
            </a:r>
            <a:r>
              <a:rPr lang="en-US" dirty="0" err="1" smtClean="0"/>
              <a:t>bayanus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302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of yeast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yeasts come in two </a:t>
            </a:r>
            <a:r>
              <a:rPr lang="en-US" dirty="0" smtClean="0"/>
              <a:t>forms</a:t>
            </a:r>
          </a:p>
          <a:p>
            <a:r>
              <a:rPr lang="en-US" dirty="0" smtClean="0"/>
              <a:t>  5 </a:t>
            </a:r>
            <a:r>
              <a:rPr lang="en-US" dirty="0"/>
              <a:t>g packages of dry yeast (cheap) </a:t>
            </a:r>
            <a:endParaRPr lang="en-US" dirty="0" smtClean="0"/>
          </a:p>
          <a:p>
            <a:r>
              <a:rPr lang="en-US" dirty="0" smtClean="0"/>
              <a:t>   yeasts </a:t>
            </a:r>
            <a:r>
              <a:rPr lang="en-US" dirty="0"/>
              <a:t>in liquid form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       much </a:t>
            </a:r>
            <a:r>
              <a:rPr lang="en-US" sz="2400" dirty="0"/>
              <a:t>more expensive but </a:t>
            </a:r>
            <a:r>
              <a:rPr lang="en-US" sz="2400" dirty="0" smtClean="0"/>
              <a:t>supposed </a:t>
            </a:r>
            <a:r>
              <a:rPr lang="en-US" sz="2400" dirty="0"/>
              <a:t>to be </a:t>
            </a:r>
            <a:r>
              <a:rPr lang="en-US" sz="2400" dirty="0" smtClean="0"/>
              <a:t>purer</a:t>
            </a:r>
          </a:p>
          <a:p>
            <a:r>
              <a:rPr lang="en-US" dirty="0" smtClean="0"/>
              <a:t>Liquid forms of yeast harder to find</a:t>
            </a:r>
          </a:p>
          <a:p>
            <a:r>
              <a:rPr lang="en-US" dirty="0"/>
              <a:t>Yeasts will give different flavors but they will also lead to different alcohol contents and different quantities of residual </a:t>
            </a:r>
            <a:r>
              <a:rPr lang="en-US" dirty="0" smtClean="0"/>
              <a:t>sugar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24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Yeast </a:t>
            </a:r>
            <a:r>
              <a:rPr lang="en-US" b="1" dirty="0" smtClean="0"/>
              <a:t>Hydration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dried yeast is common form</a:t>
            </a:r>
          </a:p>
          <a:p>
            <a:r>
              <a:rPr lang="en-US" dirty="0" smtClean="0"/>
              <a:t>a </a:t>
            </a:r>
            <a:r>
              <a:rPr lang="en-US" dirty="0"/>
              <a:t>yeast rehydration nutrient </a:t>
            </a:r>
            <a:r>
              <a:rPr lang="en-US" dirty="0" smtClean="0"/>
              <a:t>will </a:t>
            </a:r>
            <a:r>
              <a:rPr lang="en-US" dirty="0"/>
              <a:t>help the yeast get off to a good </a:t>
            </a:r>
            <a:r>
              <a:rPr lang="en-US" dirty="0" smtClean="0"/>
              <a:t>start</a:t>
            </a:r>
          </a:p>
          <a:p>
            <a:r>
              <a:rPr lang="en-US" dirty="0" err="1" smtClean="0"/>
              <a:t>GoFerm</a:t>
            </a:r>
            <a:r>
              <a:rPr lang="en-US" dirty="0" smtClean="0"/>
              <a:t> </a:t>
            </a:r>
            <a:r>
              <a:rPr lang="en-US" dirty="0"/>
              <a:t>is a relatively widely available version of a rehydration agent. With </a:t>
            </a:r>
            <a:r>
              <a:rPr lang="en-US" dirty="0" err="1"/>
              <a:t>GoFerm</a:t>
            </a:r>
            <a:r>
              <a:rPr lang="en-US" dirty="0"/>
              <a:t> you use 1.25 times by weight of the yeast, 5 grams of </a:t>
            </a:r>
            <a:r>
              <a:rPr lang="en-US" dirty="0" err="1"/>
              <a:t>GoFerm</a:t>
            </a:r>
            <a:r>
              <a:rPr lang="en-US" dirty="0"/>
              <a:t> for a 4 gram packet of dried yeast. </a:t>
            </a:r>
            <a:endParaRPr lang="en-US" dirty="0" smtClean="0"/>
          </a:p>
          <a:p>
            <a:r>
              <a:rPr lang="en-US" dirty="0" smtClean="0"/>
              <a:t>Follow </a:t>
            </a:r>
            <a:r>
              <a:rPr lang="en-US" dirty="0"/>
              <a:t>the package </a:t>
            </a:r>
            <a:r>
              <a:rPr lang="en-US" dirty="0" smtClean="0"/>
              <a:t>directions</a:t>
            </a:r>
          </a:p>
          <a:p>
            <a:r>
              <a:rPr lang="en-US" dirty="0" smtClean="0"/>
              <a:t>The manufacture has tested for the best rehydration results, pay attention to temps</a:t>
            </a:r>
          </a:p>
          <a:p>
            <a:r>
              <a:rPr lang="en-US" dirty="0"/>
              <a:t>Follow the package directions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591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84238"/>
          </a:xfrm>
        </p:spPr>
        <p:txBody>
          <a:bodyPr/>
          <a:lstStyle/>
          <a:p>
            <a:r>
              <a:rPr lang="en-US" dirty="0" smtClean="0"/>
              <a:t>Common yeasts used for Mead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181600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Red Star’s </a:t>
            </a:r>
            <a:r>
              <a:rPr lang="en-US" sz="1800" b="1" dirty="0"/>
              <a:t>Cote de Blanc </a:t>
            </a:r>
            <a:r>
              <a:rPr lang="en-US" sz="1800" dirty="0"/>
              <a:t>- </a:t>
            </a:r>
            <a:r>
              <a:rPr lang="en-US" sz="1800" dirty="0" smtClean="0"/>
              <a:t>a </a:t>
            </a:r>
            <a:r>
              <a:rPr lang="en-US" sz="1800" dirty="0"/>
              <a:t>champagne yeast with a high alcohol </a:t>
            </a:r>
            <a:r>
              <a:rPr lang="en-US" sz="1800" dirty="0" smtClean="0"/>
              <a:t>tolerance</a:t>
            </a:r>
            <a:br>
              <a:rPr lang="en-US" sz="1800" dirty="0" smtClean="0"/>
            </a:br>
            <a:r>
              <a:rPr lang="en-US" sz="1800" dirty="0" smtClean="0"/>
              <a:t>   </a:t>
            </a:r>
            <a:r>
              <a:rPr lang="en-US" sz="1800" dirty="0"/>
              <a:t>(Ron &amp; Cameron’s fav for high alcohol)</a:t>
            </a:r>
          </a:p>
          <a:p>
            <a:pPr lvl="0"/>
            <a:r>
              <a:rPr lang="en-US" sz="1800" dirty="0"/>
              <a:t>Lalvin </a:t>
            </a:r>
            <a:r>
              <a:rPr lang="en-US" sz="1800" b="1" dirty="0"/>
              <a:t>D-47</a:t>
            </a:r>
            <a:r>
              <a:rPr lang="en-US" sz="1800" dirty="0"/>
              <a:t> pretty good and best for medium to sweet meads. Medium Fermentation Speed, Low Alcohol Tolerance. - ICV-D-47 produces fewer esters and more earthy tones, which are good for dry mead and cider that is being considered for aging on leas and perhaps in </a:t>
            </a:r>
            <a:r>
              <a:rPr lang="en-US" sz="1800" dirty="0" smtClean="0"/>
              <a:t>oak</a:t>
            </a:r>
            <a:endParaRPr lang="en-US" sz="1800" dirty="0"/>
          </a:p>
          <a:p>
            <a:pPr lvl="0"/>
            <a:r>
              <a:rPr lang="en-US" sz="1800" b="1" dirty="0"/>
              <a:t>D-47</a:t>
            </a:r>
            <a:r>
              <a:rPr lang="en-US" sz="1800" dirty="0"/>
              <a:t> - another take: Lalvin ICV D-47 makes a nice crisp mead that leaves a nice white zinfandel character. It yields chardonnay buttery flavors and is good for cysers. Be sure to supplement with yeast nutrients, especially usable nitrogen. 14% Alcohol </a:t>
            </a:r>
            <a:r>
              <a:rPr lang="en-US" sz="1800" dirty="0" err="1"/>
              <a:t>Tol</a:t>
            </a:r>
            <a:r>
              <a:rPr lang="en-US" sz="1800" dirty="0"/>
              <a:t>. Fermentation temp 59-69f  Moderate </a:t>
            </a:r>
            <a:r>
              <a:rPr lang="en-US" sz="1800" dirty="0" smtClean="0"/>
              <a:t>speed</a:t>
            </a:r>
            <a:endParaRPr lang="en-US" sz="1800" dirty="0"/>
          </a:p>
          <a:p>
            <a:pPr lvl="0"/>
            <a:r>
              <a:rPr lang="en-US" sz="1800" dirty="0"/>
              <a:t>Lalvin </a:t>
            </a:r>
            <a:r>
              <a:rPr lang="en-US" sz="1800" b="1" dirty="0"/>
              <a:t>K1V</a:t>
            </a:r>
            <a:r>
              <a:rPr lang="en-US" sz="1800" dirty="0"/>
              <a:t>, which is a fast starting, intermediate finishing wine </a:t>
            </a:r>
            <a:r>
              <a:rPr lang="en-US" sz="1800" dirty="0" smtClean="0"/>
              <a:t>yeast</a:t>
            </a:r>
          </a:p>
          <a:p>
            <a:pPr lvl="0"/>
            <a:r>
              <a:rPr lang="en-US" sz="1800" dirty="0" smtClean="0"/>
              <a:t>Lalvin </a:t>
            </a:r>
            <a:r>
              <a:rPr lang="en-US" sz="1800" b="1" dirty="0"/>
              <a:t>K1V-1116</a:t>
            </a:r>
            <a:r>
              <a:rPr lang="en-US" sz="1800" dirty="0"/>
              <a:t> produces a more "light and fruity" product.</a:t>
            </a:r>
          </a:p>
          <a:p>
            <a:pPr lvl="0"/>
            <a:r>
              <a:rPr lang="en-US" sz="1800" dirty="0"/>
              <a:t>Lalvin </a:t>
            </a:r>
            <a:r>
              <a:rPr lang="en-US" sz="1800" b="1" dirty="0"/>
              <a:t>EC1118</a:t>
            </a:r>
            <a:r>
              <a:rPr lang="en-US" sz="1800" dirty="0"/>
              <a:t> High Alcohol, Fast </a:t>
            </a:r>
            <a:r>
              <a:rPr lang="en-US" sz="1800" dirty="0" smtClean="0"/>
              <a:t>Fermenter. Kills other yeasts</a:t>
            </a:r>
            <a:br>
              <a:rPr lang="en-US" sz="1800" dirty="0" smtClean="0"/>
            </a:br>
            <a:r>
              <a:rPr lang="en-US" sz="1800" dirty="0" smtClean="0"/>
              <a:t>  – Our second choice</a:t>
            </a:r>
            <a:endParaRPr lang="en-US" sz="1800" dirty="0"/>
          </a:p>
          <a:p>
            <a:r>
              <a:rPr lang="en-US" sz="1800" dirty="0"/>
              <a:t>Lalvin </a:t>
            </a:r>
            <a:r>
              <a:rPr lang="en-US" sz="1800" b="1" dirty="0"/>
              <a:t>71B-1122</a:t>
            </a:r>
            <a:r>
              <a:rPr lang="en-US" sz="1800" dirty="0"/>
              <a:t> ferments quickly and completely in a wide range of temperatures. It is capable of metabolizing high amounts of malic acid and produces a smooth, aromatic meads that age </a:t>
            </a:r>
            <a:r>
              <a:rPr lang="en-US" sz="1800" dirty="0" smtClean="0"/>
              <a:t>quickly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30918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Distilled water would have no minerals to help yeast</a:t>
            </a:r>
          </a:p>
          <a:p>
            <a:r>
              <a:rPr lang="en-US" dirty="0" smtClean="0"/>
              <a:t>Spring water includes minerals and could add character to the mead</a:t>
            </a:r>
          </a:p>
          <a:p>
            <a:r>
              <a:rPr lang="en-US" dirty="0" smtClean="0"/>
              <a:t>Unfiltered tap water will likely have tastes and characteristics unwanted in the mead.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754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Water, honey and yeast…. Does not include everything the yeast need to grow</a:t>
            </a:r>
          </a:p>
          <a:p>
            <a:r>
              <a:rPr lang="en-US" dirty="0" smtClean="0"/>
              <a:t>Yeasts need nutrients to grow, particularly nitrogen in a form the yeast can use</a:t>
            </a:r>
          </a:p>
          <a:p>
            <a:r>
              <a:rPr lang="en-US" dirty="0" smtClean="0"/>
              <a:t>Follow a recipe your first couple batches</a:t>
            </a:r>
          </a:p>
          <a:p>
            <a:r>
              <a:rPr lang="en-US" dirty="0" smtClean="0"/>
              <a:t>Experiment with honey and yeast combinations – following a recipe</a:t>
            </a:r>
          </a:p>
          <a:p>
            <a:r>
              <a:rPr lang="en-US" dirty="0" smtClean="0"/>
              <a:t>Meads need to have a “balance”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743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</a:t>
            </a:r>
            <a:r>
              <a:rPr lang="en-US" i="1" dirty="0"/>
              <a:t>s</a:t>
            </a:r>
            <a:r>
              <a:rPr lang="en-US" dirty="0"/>
              <a:t>ic Mead </a:t>
            </a:r>
            <a:r>
              <a:rPr lang="en-US" dirty="0" smtClean="0"/>
              <a:t>Making </a:t>
            </a:r>
            <a:r>
              <a:rPr lang="en-US" dirty="0"/>
              <a:t>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Stainless Steel Kettle (2.5 gallons or larger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Fermenting </a:t>
            </a:r>
            <a:r>
              <a:rPr lang="en-US" dirty="0"/>
              <a:t>Bucket</a:t>
            </a:r>
          </a:p>
          <a:p>
            <a:r>
              <a:rPr lang="en-US" dirty="0" smtClean="0"/>
              <a:t>Carboy</a:t>
            </a:r>
          </a:p>
          <a:p>
            <a:r>
              <a:rPr lang="en-US" dirty="0" smtClean="0"/>
              <a:t>Air </a:t>
            </a:r>
            <a:r>
              <a:rPr lang="en-US" dirty="0"/>
              <a:t>lock</a:t>
            </a:r>
          </a:p>
          <a:p>
            <a:r>
              <a:rPr lang="en-US" dirty="0"/>
              <a:t>Racking Cane &amp; </a:t>
            </a:r>
            <a:r>
              <a:rPr lang="en-US" dirty="0" smtClean="0"/>
              <a:t>Tubing</a:t>
            </a:r>
          </a:p>
          <a:p>
            <a:r>
              <a:rPr lang="en-US" dirty="0" smtClean="0"/>
              <a:t>Thermometer</a:t>
            </a:r>
            <a:endParaRPr lang="en-US" dirty="0"/>
          </a:p>
          <a:p>
            <a:r>
              <a:rPr lang="en-US" dirty="0" smtClean="0"/>
              <a:t>Hydrometer</a:t>
            </a:r>
          </a:p>
          <a:p>
            <a:r>
              <a:rPr lang="en-US" dirty="0" smtClean="0"/>
              <a:t>Sanitizer</a:t>
            </a:r>
            <a:endParaRPr lang="en-US" dirty="0"/>
          </a:p>
          <a:p>
            <a:r>
              <a:rPr lang="en-US" dirty="0" smtClean="0"/>
              <a:t>Brewing </a:t>
            </a:r>
            <a:r>
              <a:rPr lang="en-US" dirty="0"/>
              <a:t>Instructions, Recipe or </a:t>
            </a:r>
            <a:r>
              <a:rPr lang="en-US" dirty="0" smtClean="0"/>
              <a:t>Book</a:t>
            </a:r>
          </a:p>
          <a:p>
            <a:r>
              <a:rPr lang="en-US" dirty="0" smtClean="0"/>
              <a:t>Log </a:t>
            </a:r>
            <a:r>
              <a:rPr lang="en-US" dirty="0"/>
              <a:t>or record book( or file)</a:t>
            </a:r>
          </a:p>
          <a:p>
            <a:r>
              <a:rPr lang="en-US" dirty="0"/>
              <a:t>Bottle Corker, Bottle Filler, Bottle Brush, </a:t>
            </a:r>
            <a:endParaRPr lang="en-US" dirty="0" smtClean="0"/>
          </a:p>
          <a:p>
            <a:r>
              <a:rPr lang="en-US" dirty="0" smtClean="0"/>
              <a:t>Bottles </a:t>
            </a:r>
            <a:r>
              <a:rPr lang="en-US" dirty="0"/>
              <a:t>and corks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928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Mead is an alcoholic beverage produced by the fermentation of a diluted mixture of honey and water. </a:t>
            </a:r>
            <a:endParaRPr lang="en-US" dirty="0" smtClean="0"/>
          </a:p>
          <a:p>
            <a:r>
              <a:rPr lang="en-US" dirty="0" smtClean="0"/>
              <a:t>Documented </a:t>
            </a:r>
            <a:r>
              <a:rPr lang="en-US" dirty="0"/>
              <a:t>over 6,000 years ago. It is typically clear with a slight gold tint, with an alcohol content of between 7-22%. </a:t>
            </a:r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varying the proportions of honey and water and the point at which fermentation is stopped, a wide variety of types can be produced ranging from a very dry and light mead similar to more traditional white grape wines, to sweet and heavy-bodied desert wine.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008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Mead - Basic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300" b="1" dirty="0"/>
              <a:t>INGREDIENTS for each gallon of mead to be made</a:t>
            </a:r>
            <a:r>
              <a:rPr lang="en-US" sz="3300" b="1" dirty="0" smtClean="0"/>
              <a:t>:</a:t>
            </a:r>
            <a:endParaRPr lang="en-US" sz="3300" dirty="0" smtClean="0"/>
          </a:p>
          <a:p>
            <a:r>
              <a:rPr lang="en-US" dirty="0" smtClean="0"/>
              <a:t>2 </a:t>
            </a:r>
            <a:r>
              <a:rPr lang="en-US" dirty="0"/>
              <a:t>1/2 to 3 lbs. </a:t>
            </a:r>
            <a:r>
              <a:rPr lang="en-US" dirty="0" smtClean="0"/>
              <a:t>unprocessed </a:t>
            </a:r>
            <a:r>
              <a:rPr lang="en-US" dirty="0"/>
              <a:t>honey (dry to semi-sweet</a:t>
            </a:r>
            <a:r>
              <a:rPr lang="en-US" dirty="0" smtClean="0"/>
              <a:t>)</a:t>
            </a:r>
          </a:p>
          <a:p>
            <a:r>
              <a:rPr lang="en-US" dirty="0" smtClean="0"/>
              <a:t>Water </a:t>
            </a:r>
            <a:r>
              <a:rPr lang="en-US" dirty="0"/>
              <a:t>to one gallon (Specific Gravity - 1.085 - 1.105</a:t>
            </a:r>
            <a:r>
              <a:rPr lang="en-US" dirty="0" smtClean="0"/>
              <a:t>)</a:t>
            </a:r>
          </a:p>
          <a:p>
            <a:r>
              <a:rPr lang="en-US" dirty="0" smtClean="0"/>
              <a:t>1 </a:t>
            </a:r>
            <a:r>
              <a:rPr lang="en-US" dirty="0"/>
              <a:t>tsp. Super Ferment (or 2 tsp. regular "nutrient</a:t>
            </a:r>
            <a:r>
              <a:rPr lang="en-US" dirty="0" smtClean="0"/>
              <a:t>")</a:t>
            </a:r>
          </a:p>
          <a:p>
            <a:r>
              <a:rPr lang="en-US" dirty="0" smtClean="0"/>
              <a:t>2 </a:t>
            </a:r>
            <a:r>
              <a:rPr lang="en-US" dirty="0"/>
              <a:t>tsp. acid blend (or 3/4 tsp. tartaric acid &amp; 1 1/4 tsp. malic acid</a:t>
            </a:r>
            <a:r>
              <a:rPr lang="en-US" dirty="0" smtClean="0"/>
              <a:t>)</a:t>
            </a:r>
          </a:p>
          <a:p>
            <a:r>
              <a:rPr lang="en-US" dirty="0" smtClean="0"/>
              <a:t>1/4 </a:t>
            </a:r>
            <a:r>
              <a:rPr lang="en-US" dirty="0"/>
              <a:t>tsp grape </a:t>
            </a:r>
            <a:r>
              <a:rPr lang="en-US" dirty="0" smtClean="0"/>
              <a:t>tannin</a:t>
            </a:r>
          </a:p>
          <a:p>
            <a:r>
              <a:rPr lang="en-US" dirty="0" smtClean="0"/>
              <a:t>1 </a:t>
            </a:r>
            <a:r>
              <a:rPr lang="en-US" dirty="0" err="1"/>
              <a:t>campden</a:t>
            </a:r>
            <a:r>
              <a:rPr lang="en-US" dirty="0"/>
              <a:t> tablet* </a:t>
            </a:r>
            <a:r>
              <a:rPr lang="en-US" sz="1600" dirty="0"/>
              <a:t>(crushed - or substitute 1/8 tsp. sodium/potassium </a:t>
            </a:r>
            <a:r>
              <a:rPr lang="en-US" sz="1600" dirty="0" err="1"/>
              <a:t>metabisulfite</a:t>
            </a:r>
            <a:r>
              <a:rPr lang="en-US" sz="1600" dirty="0" smtClean="0"/>
              <a:t>)</a:t>
            </a:r>
          </a:p>
          <a:p>
            <a:r>
              <a:rPr lang="en-US" dirty="0" smtClean="0"/>
              <a:t>1 pkg. yeast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82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PROCEDURE: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1. Mix all the ingredients EXCEPT the yeast and the </a:t>
            </a:r>
            <a:r>
              <a:rPr lang="en-US" dirty="0" err="1"/>
              <a:t>campden</a:t>
            </a:r>
            <a:r>
              <a:rPr lang="en-US" dirty="0"/>
              <a:t> tablet. Stir the must until the honey and additives are completely dissolved.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Cover </a:t>
            </a:r>
            <a:r>
              <a:rPr lang="en-US" dirty="0"/>
              <a:t>the pail to keep out dust and </a:t>
            </a:r>
            <a:r>
              <a:rPr lang="en-US" dirty="0" smtClean="0"/>
              <a:t>air.</a:t>
            </a:r>
            <a:endParaRPr lang="en-US" dirty="0"/>
          </a:p>
          <a:p>
            <a:r>
              <a:rPr lang="en-US" dirty="0"/>
              <a:t>2. Crush and dissolve the </a:t>
            </a:r>
            <a:r>
              <a:rPr lang="en-US" dirty="0" err="1"/>
              <a:t>campden</a:t>
            </a:r>
            <a:r>
              <a:rPr lang="en-US" dirty="0"/>
              <a:t> tablet in 1 oz. of warm water. Add this to the must and stir well. Cover the </a:t>
            </a:r>
            <a:r>
              <a:rPr lang="en-US" dirty="0" smtClean="0"/>
              <a:t>pail. </a:t>
            </a:r>
            <a:r>
              <a:rPr lang="en-US" dirty="0"/>
              <a:t>Let the must stand for one day, stirring several times.</a:t>
            </a:r>
            <a:br>
              <a:rPr lang="en-US" dirty="0"/>
            </a:br>
            <a:r>
              <a:rPr lang="en-US" i="1" dirty="0"/>
              <a:t>*ALTERNATIVE: Heat honey with an equal volume of water to </a:t>
            </a:r>
            <a:r>
              <a:rPr lang="en-US" i="1" dirty="0" smtClean="0"/>
              <a:t>145°F </a:t>
            </a:r>
            <a:r>
              <a:rPr lang="en-US" i="1" dirty="0"/>
              <a:t>and let stand for 15 minutes to pasteurize. (DO NOT BOIL!) Cool and add remainder of water before proceeding to next step</a:t>
            </a:r>
            <a:r>
              <a:rPr lang="en-US" b="1" i="1" dirty="0"/>
              <a:t>.</a:t>
            </a:r>
            <a:endParaRPr lang="en-US" dirty="0"/>
          </a:p>
          <a:p>
            <a:r>
              <a:rPr lang="en-US" dirty="0"/>
              <a:t>3. Rehydrate the dried yeast by sprinkling it into 1/2 cup </a:t>
            </a:r>
            <a:r>
              <a:rPr lang="en-US" dirty="0" smtClean="0"/>
              <a:t>water( water at the temp per the package) </a:t>
            </a:r>
            <a:r>
              <a:rPr lang="en-US" dirty="0"/>
              <a:t>in a sanitized jar and cover for 20 minutes</a:t>
            </a:r>
            <a:r>
              <a:rPr lang="en-US" dirty="0" smtClean="0"/>
              <a:t>. KEEP an eye on it! </a:t>
            </a:r>
          </a:p>
          <a:p>
            <a:r>
              <a:rPr lang="en-US" dirty="0" smtClean="0"/>
              <a:t>Add </a:t>
            </a:r>
            <a:r>
              <a:rPr lang="en-US" dirty="0"/>
              <a:t>the yeast "slurry "/starter to mixture. Re-cover the primary fermenter and allow </a:t>
            </a:r>
            <a:r>
              <a:rPr lang="en-US" dirty="0" smtClean="0"/>
              <a:t>primary fermentation </a:t>
            </a:r>
            <a:r>
              <a:rPr lang="en-US" dirty="0"/>
              <a:t>to proceed for 5-7 days or until foaming subsides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Add air lock and keep in a cool place. Temps will effect flavors, especially in primary fermentation</a:t>
            </a:r>
          </a:p>
          <a:p>
            <a:r>
              <a:rPr lang="en-US" dirty="0" smtClean="0"/>
              <a:t>4</a:t>
            </a:r>
            <a:r>
              <a:rPr lang="en-US" dirty="0"/>
              <a:t>. Syphon the mead into a sterile glass jug. Avoid the transfer of sediment and aeration as much as possible. Be sure the mead completely fills the jug - into the neck. Attach a fermentation lock and allow the fermentation to go to completion (.995 - 1.020 S.G</a:t>
            </a:r>
            <a:r>
              <a:rPr lang="en-US" dirty="0" smtClean="0"/>
              <a:t>.) – this stage is known as Secondary Fermentation, temps are not as important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9118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Waiting….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Air locks offer the fair way to monitor primary fermentation</a:t>
            </a:r>
          </a:p>
          <a:p>
            <a:r>
              <a:rPr lang="en-US" dirty="0" smtClean="0"/>
              <a:t>Primary is complete when bubbles slow to one every minute or two</a:t>
            </a:r>
          </a:p>
          <a:p>
            <a:r>
              <a:rPr lang="en-US" dirty="0" smtClean="0"/>
              <a:t>A Hydrometer is one of the best ways to monitor true progress of fermentation</a:t>
            </a:r>
          </a:p>
          <a:p>
            <a:r>
              <a:rPr lang="en-US" dirty="0" smtClean="0"/>
              <a:t>Using starting gravity minus current Specific Gravity(SG) you can calculate the alcohol content</a:t>
            </a:r>
          </a:p>
          <a:p>
            <a:r>
              <a:rPr lang="en-US" dirty="0" smtClean="0"/>
              <a:t>Keep records. Keep records</a:t>
            </a:r>
          </a:p>
          <a:p>
            <a:r>
              <a:rPr lang="en-US" dirty="0" smtClean="0"/>
              <a:t>Spread sheet can calculate for you </a:t>
            </a:r>
          </a:p>
          <a:p>
            <a:r>
              <a:rPr lang="en-US" dirty="0" smtClean="0"/>
              <a:t>FaceBook: Gulf Coast Mead Festival and look in “files” for a good record sheet (Excel with drop down </a:t>
            </a:r>
            <a:r>
              <a:rPr lang="en-US" dirty="0" err="1" smtClean="0"/>
              <a:t>menues</a:t>
            </a:r>
            <a:r>
              <a:rPr lang="en-US" dirty="0" smtClean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707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884238"/>
          </a:xfrm>
        </p:spPr>
        <p:txBody>
          <a:bodyPr/>
          <a:lstStyle/>
          <a:p>
            <a:r>
              <a:rPr lang="en-US" dirty="0" smtClean="0"/>
              <a:t>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Process of transferring mead from one container to another</a:t>
            </a:r>
          </a:p>
          <a:p>
            <a:r>
              <a:rPr lang="en-US" dirty="0" smtClean="0"/>
              <a:t>Follow strict sanitation of ALL equipment that touches the mead: hoses, racking cane, thermometer, hydrometer, spoons, hands etc.</a:t>
            </a:r>
          </a:p>
          <a:p>
            <a:r>
              <a:rPr lang="en-US" dirty="0" smtClean="0"/>
              <a:t>Avoid aeration</a:t>
            </a:r>
          </a:p>
          <a:p>
            <a:r>
              <a:rPr lang="en-US" dirty="0" smtClean="0"/>
              <a:t>Don’t transfer sediment (lees)</a:t>
            </a:r>
          </a:p>
          <a:p>
            <a:r>
              <a:rPr lang="en-US" dirty="0" smtClean="0"/>
              <a:t>Clarification can happen quickly or take time</a:t>
            </a:r>
          </a:p>
          <a:p>
            <a:r>
              <a:rPr lang="en-US" dirty="0" smtClean="0"/>
              <a:t>Don’t be afraid of sampling</a:t>
            </a:r>
          </a:p>
          <a:p>
            <a:r>
              <a:rPr lang="en-US" dirty="0" smtClean="0"/>
              <a:t>Please let it age…. In a cool place!</a:t>
            </a:r>
          </a:p>
          <a:p>
            <a:r>
              <a:rPr lang="en-US" dirty="0" smtClean="0"/>
              <a:t>Many off flavors will age out – ask about my </a:t>
            </a:r>
            <a:r>
              <a:rPr lang="en-US" dirty="0" err="1" smtClean="0"/>
              <a:t>cyser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1936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sweetening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Brings a mead up to a sweetness you want</a:t>
            </a:r>
          </a:p>
          <a:p>
            <a:r>
              <a:rPr lang="en-US" sz="2600" dirty="0" smtClean="0"/>
              <a:t>Flavor will differ from making the mead with residual sugars (fermentation effects flavors)</a:t>
            </a:r>
          </a:p>
          <a:p>
            <a:r>
              <a:rPr lang="en-US" sz="2600" dirty="0" smtClean="0"/>
              <a:t>Could kick off fermentation again, so stabilize first (next slide)</a:t>
            </a:r>
          </a:p>
          <a:p>
            <a:r>
              <a:rPr lang="en-US" sz="2600" dirty="0" smtClean="0"/>
              <a:t>Be sure to pasteurize honey before adding (heat or sulfite)</a:t>
            </a:r>
          </a:p>
          <a:p>
            <a:r>
              <a:rPr lang="en-US" sz="2800" dirty="0" smtClean="0"/>
              <a:t>Warm/heat honey and water(or some of the mead) in a 1:1 ratio until fully dissolved</a:t>
            </a:r>
          </a:p>
          <a:p>
            <a:r>
              <a:rPr lang="en-US" sz="2800" dirty="0" smtClean="0"/>
              <a:t>Add warm mixture slowly with lots of stirring and taste along the way.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119377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After racking and aging…</a:t>
            </a:r>
          </a:p>
          <a:p>
            <a:r>
              <a:rPr lang="en-US" sz="2800" dirty="0"/>
              <a:t>Crush, dissolve and add 1/2 </a:t>
            </a:r>
            <a:r>
              <a:rPr lang="en-US" sz="2800" dirty="0" err="1"/>
              <a:t>C</a:t>
            </a:r>
            <a:r>
              <a:rPr lang="en-US" sz="2800" dirty="0" err="1" smtClean="0"/>
              <a:t>ampden</a:t>
            </a:r>
            <a:r>
              <a:rPr lang="en-US" sz="2800" dirty="0" smtClean="0"/>
              <a:t> </a:t>
            </a:r>
            <a:r>
              <a:rPr lang="en-US" sz="2800" dirty="0"/>
              <a:t>tablet per gallon to the mead. Allow the mead to stand for one month in a cool dark place </a:t>
            </a:r>
            <a:r>
              <a:rPr lang="en-US" sz="2800" b="1" i="1" dirty="0" smtClean="0"/>
              <a:t>to stabilize</a:t>
            </a:r>
          </a:p>
          <a:p>
            <a:r>
              <a:rPr lang="en-US" sz="2800" dirty="0" smtClean="0"/>
              <a:t>repeat </a:t>
            </a:r>
            <a:r>
              <a:rPr lang="en-US" sz="2800" dirty="0"/>
              <a:t>"racking" </a:t>
            </a:r>
            <a:r>
              <a:rPr lang="en-US" sz="2800" dirty="0" smtClean="0"/>
              <a:t>process until clear</a:t>
            </a:r>
          </a:p>
          <a:p>
            <a:r>
              <a:rPr lang="en-US" sz="2800" dirty="0"/>
              <a:t>The mead may be sweetened to taste with additional honey, if desired, </a:t>
            </a:r>
            <a:r>
              <a:rPr lang="en-US" sz="2800" b="1" i="1" dirty="0"/>
              <a:t>after stabilization </a:t>
            </a:r>
            <a:r>
              <a:rPr lang="en-US" sz="2400" dirty="0"/>
              <a:t>(1/2 tsp. potassium sorbate &amp; 1/2 </a:t>
            </a:r>
            <a:r>
              <a:rPr lang="en-US" sz="2400" dirty="0" err="1"/>
              <a:t>campden</a:t>
            </a:r>
            <a:r>
              <a:rPr lang="en-US" sz="2400" dirty="0"/>
              <a:t> tablet per gallon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Bottling without stabilizing a mead can create a “bottle bomb”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6599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Common Mead Types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Acerglyn — </a:t>
            </a:r>
            <a:r>
              <a:rPr lang="en-US" dirty="0"/>
              <a:t>A mead made with honey and maple syrup.</a:t>
            </a:r>
          </a:p>
          <a:p>
            <a:r>
              <a:rPr lang="en-US" b="1" dirty="0"/>
              <a:t>Bochet </a:t>
            </a:r>
            <a:r>
              <a:rPr lang="en-US" dirty="0"/>
              <a:t>— the honey is caramelized or burned separately before adding the water. Gives toffee, chocolate, marshmallow flavors.</a:t>
            </a:r>
          </a:p>
          <a:p>
            <a:r>
              <a:rPr lang="en-US" b="1" dirty="0"/>
              <a:t>Braggot </a:t>
            </a:r>
            <a:r>
              <a:rPr lang="en-US" dirty="0"/>
              <a:t>— Originally brewed with honey and hops, later with honey and malt — with or without hops added. Welsh origin</a:t>
            </a:r>
          </a:p>
          <a:p>
            <a:r>
              <a:rPr lang="en-US" b="1" dirty="0"/>
              <a:t>Cyser </a:t>
            </a:r>
            <a:r>
              <a:rPr lang="en-US" dirty="0"/>
              <a:t>— A blend of honey and apple juice fermented together; </a:t>
            </a:r>
            <a:r>
              <a:rPr lang="en-US" i="1" dirty="0"/>
              <a:t>see also cider</a:t>
            </a:r>
            <a:r>
              <a:rPr lang="en-US" dirty="0"/>
              <a:t>.</a:t>
            </a:r>
          </a:p>
          <a:p>
            <a:r>
              <a:rPr lang="en-US" b="1" dirty="0"/>
              <a:t>Hydromel </a:t>
            </a:r>
            <a:r>
              <a:rPr lang="en-US" dirty="0"/>
              <a:t>— Hydromel literally means "water-honey" in Greek. It is also used as a name for a very light or low-alcohol mead.</a:t>
            </a:r>
          </a:p>
          <a:p>
            <a:r>
              <a:rPr lang="en-US" b="1" dirty="0"/>
              <a:t>Melomel </a:t>
            </a:r>
            <a:r>
              <a:rPr lang="en-US" dirty="0"/>
              <a:t>— Melomel is made from honey and any fruit.</a:t>
            </a:r>
          </a:p>
          <a:p>
            <a:r>
              <a:rPr lang="en-US" b="1" dirty="0"/>
              <a:t>Metheglin </a:t>
            </a:r>
            <a:r>
              <a:rPr lang="en-US" dirty="0"/>
              <a:t>— Metheglin starts with traditional mead but has herbs and/or spices added. Akin to mulled wine or </a:t>
            </a:r>
            <a:r>
              <a:rPr lang="en-US" dirty="0" err="1"/>
              <a:t>Wassell</a:t>
            </a:r>
            <a:r>
              <a:rPr lang="en-US" dirty="0"/>
              <a:t>. </a:t>
            </a:r>
          </a:p>
          <a:p>
            <a:r>
              <a:rPr lang="en-US" b="1" dirty="0"/>
              <a:t>Pyment </a:t>
            </a:r>
            <a:r>
              <a:rPr lang="en-US" dirty="0"/>
              <a:t>— Pyment blends honey and red or white grapes. Pyment made with white grape juice is sometimes called "white mead."</a:t>
            </a:r>
          </a:p>
          <a:p>
            <a:r>
              <a:rPr lang="en-US" b="1" dirty="0"/>
              <a:t>Sack mead </a:t>
            </a:r>
            <a:r>
              <a:rPr lang="en-US" dirty="0"/>
              <a:t>— This refers to mead that is made with more honey than is typically used.</a:t>
            </a:r>
          </a:p>
          <a:p>
            <a:r>
              <a:rPr lang="en-US" b="1" dirty="0"/>
              <a:t>Short mead </a:t>
            </a:r>
            <a:r>
              <a:rPr lang="en-US" dirty="0"/>
              <a:t>— Also called "quick mead." A type of mead recipe that is meant to age quickly, for immediate consumption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There are MANY more names for types of mead, the above are commonly used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5234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files for todays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FaceBook: Gulf Coast Mead Festival – see files section</a:t>
            </a:r>
          </a:p>
          <a:p>
            <a:r>
              <a:rPr lang="en-US" dirty="0" smtClean="0">
                <a:hlinkClick r:id="rId2"/>
              </a:rPr>
              <a:t>www.gulfcoastmeadfest.com</a:t>
            </a:r>
            <a:r>
              <a:rPr lang="en-US" dirty="0" smtClean="0"/>
              <a:t> look on right side under Activities</a:t>
            </a:r>
          </a:p>
          <a:p>
            <a:r>
              <a:rPr lang="en-US" dirty="0" smtClean="0"/>
              <a:t>April 25</a:t>
            </a:r>
            <a:r>
              <a:rPr lang="en-US" baseline="30000" dirty="0" smtClean="0"/>
              <a:t>th</a:t>
            </a:r>
            <a:r>
              <a:rPr lang="en-US" dirty="0" smtClean="0"/>
              <a:t> 2020 is the next Gulf Coast Mead Festival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5634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 fontScale="90000"/>
          </a:bodyPr>
          <a:lstStyle/>
          <a:p>
            <a:r>
              <a:rPr lang="en-US" sz="6600" dirty="0" smtClean="0"/>
              <a:t>Q&amp;A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Fruits or other addition before or after primary fermentation?</a:t>
            </a:r>
          </a:p>
          <a:p>
            <a:r>
              <a:rPr lang="en-US" dirty="0" smtClean="0"/>
              <a:t>Air space…..</a:t>
            </a:r>
          </a:p>
          <a:p>
            <a:r>
              <a:rPr lang="en-US" dirty="0" smtClean="0"/>
              <a:t>Types and variations….</a:t>
            </a:r>
          </a:p>
          <a:p>
            <a:r>
              <a:rPr lang="en-US" dirty="0" smtClean="0"/>
              <a:t>Fining agents…. +/- ions</a:t>
            </a:r>
          </a:p>
          <a:p>
            <a:r>
              <a:rPr lang="en-US" dirty="0"/>
              <a:t>NOTE: ALL EQUIPMENT SHOULD BE WELL WASHED AND STERILIZED WITH A SOLUTION OF SODIUM METABISULPHITE. FERMENTATION TEMPERATURES SHOULD BE NO LOWER THAN 60 DEGREES F. OR HIGHER THAN </a:t>
            </a:r>
            <a:r>
              <a:rPr lang="en-US" dirty="0" smtClean="0"/>
              <a:t>80(or70)° F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539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Importance of </a:t>
            </a:r>
            <a:r>
              <a:rPr lang="en-US" b="1" dirty="0" smtClean="0"/>
              <a:t>sanitization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equipment used needs to be sanitized completely. Brew supply stores sell various products to kill off any unwanted yeast or bacteria.</a:t>
            </a:r>
          </a:p>
          <a:p>
            <a:r>
              <a:rPr lang="en-US" dirty="0"/>
              <a:t>Clean it all in a clean area, wash hands and rinse in warm to hot water </a:t>
            </a:r>
            <a:r>
              <a:rPr lang="en-US" dirty="0" smtClean="0"/>
              <a:t>often.</a:t>
            </a:r>
          </a:p>
          <a:p>
            <a:r>
              <a:rPr lang="en-US" dirty="0" smtClean="0"/>
              <a:t>Once </a:t>
            </a:r>
            <a:r>
              <a:rPr lang="en-US" dirty="0"/>
              <a:t>clean, watch that you are putting it in a clean place- don’t let it get contaminated.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85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Yeasts </a:t>
            </a:r>
            <a:r>
              <a:rPr lang="en-US" dirty="0" smtClean="0"/>
              <a:t>already in </a:t>
            </a:r>
            <a:r>
              <a:rPr lang="en-US" dirty="0"/>
              <a:t>Honey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Wild fermentations produce will unpredictable results</a:t>
            </a:r>
          </a:p>
          <a:p>
            <a:r>
              <a:rPr lang="en-US" dirty="0" smtClean="0"/>
              <a:t>Best practices are to control the fermentation process</a:t>
            </a:r>
          </a:p>
          <a:p>
            <a:r>
              <a:rPr lang="en-US" dirty="0" smtClean="0"/>
              <a:t>Use a known yeast for known results</a:t>
            </a:r>
          </a:p>
          <a:p>
            <a:r>
              <a:rPr lang="en-US" dirty="0" smtClean="0"/>
              <a:t>Need to remove unwanted yeast or bacteria from the honey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232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heat to kill unwanted yeast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actual time required to kill yeast is 22 minutes at 140 F, and drops well below 5 minutes at 150 F and above</a:t>
            </a:r>
            <a:r>
              <a:rPr lang="en-US" dirty="0" smtClean="0"/>
              <a:t>.</a:t>
            </a:r>
          </a:p>
          <a:p>
            <a:r>
              <a:rPr lang="en-US" dirty="0"/>
              <a:t>Using temps in the 145 F range will preserve many of the aroma </a:t>
            </a:r>
            <a:r>
              <a:rPr lang="en-US" dirty="0" smtClean="0"/>
              <a:t>compounds</a:t>
            </a:r>
          </a:p>
          <a:p>
            <a:r>
              <a:rPr lang="en-US" dirty="0" smtClean="0"/>
              <a:t>High temps change the character of the honey</a:t>
            </a:r>
          </a:p>
          <a:p>
            <a:r>
              <a:rPr lang="en-US" dirty="0" smtClean="0"/>
              <a:t>Higher temps start to caramelize the honey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306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</a:t>
            </a:r>
            <a:r>
              <a:rPr lang="en-US" dirty="0" smtClean="0"/>
              <a:t>Sulfites </a:t>
            </a:r>
            <a:r>
              <a:rPr lang="en-US" dirty="0"/>
              <a:t>to kill unwanted yeast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use of Sulfites to produce quality meads has the advantage of ease and lack of </a:t>
            </a:r>
            <a:r>
              <a:rPr lang="en-US" dirty="0" smtClean="0"/>
              <a:t>heating</a:t>
            </a:r>
          </a:p>
          <a:p>
            <a:r>
              <a:rPr lang="en-US" dirty="0" smtClean="0"/>
              <a:t>No heating to cause shifts in flavors</a:t>
            </a:r>
          </a:p>
          <a:p>
            <a:r>
              <a:rPr lang="en-US" dirty="0"/>
              <a:t>The minimum threshold for adequate sanitation is 70 ppm, which equates to 0.4 grams per gallon at pH </a:t>
            </a:r>
            <a:r>
              <a:rPr lang="en-US" dirty="0" smtClean="0"/>
              <a:t>3.5</a:t>
            </a:r>
          </a:p>
          <a:p>
            <a:r>
              <a:rPr lang="en-US" dirty="0"/>
              <a:t>some people are sensitive to these </a:t>
            </a:r>
            <a:r>
              <a:rPr lang="en-US" dirty="0" smtClean="0"/>
              <a:t>compounds</a:t>
            </a:r>
          </a:p>
          <a:p>
            <a:r>
              <a:rPr lang="en-US" dirty="0"/>
              <a:t>addition requires both an accurate scale and an accurate pH meter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00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Sulfites… </a:t>
            </a:r>
            <a:r>
              <a:rPr lang="en-US" sz="2400" dirty="0" smtClean="0"/>
              <a:t>continued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</a:t>
            </a:r>
            <a:r>
              <a:rPr lang="en-US" dirty="0"/>
              <a:t>disadvantage is that the proteins are not removed and the meads may require </a:t>
            </a:r>
            <a:r>
              <a:rPr lang="en-US" dirty="0" smtClean="0"/>
              <a:t>more time or fining </a:t>
            </a:r>
            <a:r>
              <a:rPr lang="en-US" dirty="0"/>
              <a:t>to </a:t>
            </a:r>
            <a:r>
              <a:rPr lang="en-US" dirty="0" smtClean="0"/>
              <a:t>clarify</a:t>
            </a:r>
          </a:p>
          <a:p>
            <a:r>
              <a:rPr lang="en-US" dirty="0"/>
              <a:t>The pH of the must effects the amount of free SO2 </a:t>
            </a:r>
            <a:r>
              <a:rPr lang="en-US" dirty="0" smtClean="0"/>
              <a:t>present</a:t>
            </a:r>
          </a:p>
          <a:p>
            <a:r>
              <a:rPr lang="en-US" dirty="0"/>
              <a:t>Each </a:t>
            </a:r>
            <a:r>
              <a:rPr lang="en-US" dirty="0" err="1"/>
              <a:t>Campden</a:t>
            </a:r>
            <a:r>
              <a:rPr lang="en-US" dirty="0"/>
              <a:t> tablet contains 0.44 grams of </a:t>
            </a:r>
            <a:r>
              <a:rPr lang="en-US" dirty="0" smtClean="0"/>
              <a:t>sulfite (SO2)</a:t>
            </a:r>
          </a:p>
          <a:p>
            <a:r>
              <a:rPr lang="en-US" dirty="0" smtClean="0"/>
              <a:t>Normal to use 1 </a:t>
            </a:r>
            <a:r>
              <a:rPr lang="en-US" dirty="0" err="1"/>
              <a:t>C</a:t>
            </a:r>
            <a:r>
              <a:rPr lang="en-US" dirty="0" err="1" smtClean="0"/>
              <a:t>ampden</a:t>
            </a:r>
            <a:r>
              <a:rPr lang="en-US" dirty="0" smtClean="0"/>
              <a:t> tablet per gallon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727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Basics of fermentation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Ethanol fermentation, also called alcoholic fermentation, is a biological process which converts sugars such as glucose, fructose, and sucrose into cellular energy, producing ethanol and carbon dioxide as by-products. This is because yeasts perform this conversion in the absence of oxygen, alcoholic fermentation is considered an anaerobic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066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Fermentation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Fermentation does not require oxygen. If oxygen is present, some species of yeast (e.g., </a:t>
            </a:r>
            <a:r>
              <a:rPr lang="en-US" dirty="0" err="1"/>
              <a:t>Kluyveromyces</a:t>
            </a:r>
            <a:r>
              <a:rPr lang="en-US" dirty="0"/>
              <a:t> </a:t>
            </a:r>
            <a:r>
              <a:rPr lang="en-US" dirty="0" err="1"/>
              <a:t>lactis</a:t>
            </a:r>
            <a:r>
              <a:rPr lang="en-US" dirty="0"/>
              <a:t> or </a:t>
            </a:r>
            <a:r>
              <a:rPr lang="en-US" dirty="0" err="1"/>
              <a:t>Kluyveromyces</a:t>
            </a:r>
            <a:r>
              <a:rPr lang="en-US" dirty="0"/>
              <a:t> </a:t>
            </a:r>
            <a:r>
              <a:rPr lang="en-US" dirty="0" err="1"/>
              <a:t>lipolytica</a:t>
            </a:r>
            <a:r>
              <a:rPr lang="en-US" dirty="0"/>
              <a:t>) will oxidize pyruvate completely to carbon dioxide and water in a process called cellular respiration. This phenomenon is known as the Pasteur effect</a:t>
            </a:r>
            <a:r>
              <a:rPr lang="en-US" dirty="0" smtClean="0"/>
              <a:t>.</a:t>
            </a:r>
          </a:p>
          <a:p>
            <a:r>
              <a:rPr lang="en-US" dirty="0"/>
              <a:t>However, many yeasts such as the commonly used </a:t>
            </a:r>
            <a:r>
              <a:rPr lang="en-US" dirty="0" smtClean="0"/>
              <a:t>yeast </a:t>
            </a:r>
            <a:r>
              <a:rPr lang="en-US" dirty="0"/>
              <a:t>Saccharomyces cerevisiae under certain conditions, ferment rather than respire even in the presence of oxygen. In wine making this is known as the counter-Pasteur effect. These yeasts will produce ethanol even under aerobic conditions, </a:t>
            </a:r>
            <a:r>
              <a:rPr lang="en-US" i="1" u="sng" dirty="0"/>
              <a:t>if they are provided with the right kind of nutrition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548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1662</TotalTime>
  <Words>1833</Words>
  <Application>Microsoft Office PowerPoint</Application>
  <PresentationFormat>On-screen Show (4:3)</PresentationFormat>
  <Paragraphs>171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MEAD Making 101</vt:lpstr>
      <vt:lpstr>History</vt:lpstr>
      <vt:lpstr>Importance of sanitization</vt:lpstr>
      <vt:lpstr>Yeasts already in Honey</vt:lpstr>
      <vt:lpstr>Using heat to kill unwanted yeast</vt:lpstr>
      <vt:lpstr>Using Sulfites to kill unwanted yeast</vt:lpstr>
      <vt:lpstr>Sulfites… continued</vt:lpstr>
      <vt:lpstr>Basics of fermentation</vt:lpstr>
      <vt:lpstr>Fermentation</vt:lpstr>
      <vt:lpstr>Fermenting mead</vt:lpstr>
      <vt:lpstr>The Honey</vt:lpstr>
      <vt:lpstr>Yeasts</vt:lpstr>
      <vt:lpstr>Yeast for Mead</vt:lpstr>
      <vt:lpstr>Forms of yeast</vt:lpstr>
      <vt:lpstr>Yeast Hydration</vt:lpstr>
      <vt:lpstr>Common yeasts used for Mead</vt:lpstr>
      <vt:lpstr>Water</vt:lpstr>
      <vt:lpstr>Putting it all together</vt:lpstr>
      <vt:lpstr>Basic Mead Making Equipment</vt:lpstr>
      <vt:lpstr>Traditional Mead - Basic</vt:lpstr>
      <vt:lpstr>PROCEDURE:</vt:lpstr>
      <vt:lpstr>Waiting….</vt:lpstr>
      <vt:lpstr>Racking</vt:lpstr>
      <vt:lpstr>Back sweetening</vt:lpstr>
      <vt:lpstr>Bottling</vt:lpstr>
      <vt:lpstr>Common Mead Types:</vt:lpstr>
      <vt:lpstr>Reference files for todays class</vt:lpstr>
      <vt:lpstr>Q&amp;A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Swarm Traps Bait Hives</dc:title>
  <dc:creator>Cameron</dc:creator>
  <cp:lastModifiedBy>Cameron</cp:lastModifiedBy>
  <cp:revision>37</cp:revision>
  <dcterms:created xsi:type="dcterms:W3CDTF">2019-06-03T10:33:43Z</dcterms:created>
  <dcterms:modified xsi:type="dcterms:W3CDTF">2019-06-21T23:34:46Z</dcterms:modified>
</cp:coreProperties>
</file>